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9" r:id="rId4"/>
    <p:sldId id="315" r:id="rId5"/>
    <p:sldId id="316" r:id="rId6"/>
    <p:sldId id="317" r:id="rId7"/>
    <p:sldId id="314" r:id="rId8"/>
    <p:sldId id="276" r:id="rId9"/>
    <p:sldId id="258" r:id="rId10"/>
    <p:sldId id="282" r:id="rId11"/>
    <p:sldId id="312" r:id="rId12"/>
    <p:sldId id="308" r:id="rId13"/>
    <p:sldId id="310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7"/>
    <p:restoredTop sz="95345"/>
  </p:normalViewPr>
  <p:slideViewPr>
    <p:cSldViewPr snapToGrid="0" snapToObjects="1">
      <p:cViewPr varScale="1">
        <p:scale>
          <a:sx n="93" d="100"/>
          <a:sy n="93" d="100"/>
        </p:scale>
        <p:origin x="22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3BE96-AC2C-DA42-95E9-900CCD02CD8D}" type="datetimeFigureOut">
              <a:rPr lang="en-US" smtClean="0"/>
              <a:t>5/15/20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259E-D0B2-0A41-9EB3-E6611163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DC4E-B224-F44A-950E-BA0A618B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6F3FE-BFD9-1541-90B5-6BC24B0E5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4AF4D-3448-D14F-988F-62E4B711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F693-3DFE-E44C-A6E1-F590AA1F698F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C10C-0E7A-FB4A-A13F-6E2222A2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B92CA-909E-734F-A886-BE2FCB9B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1CB3-4590-8645-9DF3-C7F43C8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5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D60A-AD2F-7C46-9A65-E2AFF49C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7CBE1-1304-5A41-9300-D8F988F3C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A36CC-DB02-A94B-9762-48332DD2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F693-3DFE-E44C-A6E1-F590AA1F698F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3CF0D-D41D-4B4F-971A-6D70F6FD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99D21-B7B1-4B4F-BBD2-D3980B36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1CB3-4590-8645-9DF3-C7F43C8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3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BE3E7-C1F0-974A-9263-F4248065B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451F2-CD59-3740-A3D9-ED49CEF82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A5264-1F11-6148-88CD-C90CB4F4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F693-3DFE-E44C-A6E1-F590AA1F698F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BE9EB-36A9-E840-8AFD-8B9DD21F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88C36-FEA0-AF48-8626-4BAB6312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1CB3-4590-8645-9DF3-C7F43C8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1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50FC-3D5F-F04C-9068-43CD675A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C45F7-2DEF-4741-BA2D-254B957DA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E2284-3B0C-DF4A-A920-F2F4A846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F693-3DFE-E44C-A6E1-F590AA1F698F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37E87-D3AD-794D-885C-AC5BDB93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2EE07-3730-084C-A434-5F41E033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1CB3-4590-8645-9DF3-C7F43C8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EB20-52CA-EE42-9606-ED68FE2F7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77A2F-3327-3240-9B4C-36977B79F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D7779-7173-A342-9CAA-CED131DA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F693-3DFE-E44C-A6E1-F590AA1F698F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351DF-52BD-2749-A570-58FF0E6C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EF24-6186-6649-B6F2-227AE008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1CB3-4590-8645-9DF3-C7F43C8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9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4790-2B59-3E40-A626-55A35A72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33638-DCA4-284F-94A2-10F05CF05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B7310-C5CC-F64C-A6EA-7061C8678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8EF29-7D62-8147-A093-E9BBC594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F693-3DFE-E44C-A6E1-F590AA1F698F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FE757-15C9-6347-91D6-85AB1066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CEFD2-7275-394E-B7C2-C1FD95E7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1CB3-4590-8645-9DF3-C7F43C8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4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36B0-CA06-8D4C-83D2-4D0E8B0CF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F60E2-B619-0A42-8B83-5623E0499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7986B-5C78-FF49-9B36-B0928CAEF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F0ECA-B2CB-3940-8E00-DDC76E117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E0D80-605A-EE47-8D3A-D88A172A1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FD416-0ED5-454C-BD3C-AD0D1637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F693-3DFE-E44C-A6E1-F590AA1F698F}" type="datetimeFigureOut">
              <a:rPr lang="en-US" smtClean="0"/>
              <a:t>5/15/20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995E18-14D1-6340-BB27-B43ED035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14591D-46B7-AF44-92F6-AEA2A126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1CB3-4590-8645-9DF3-C7F43C8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3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6F18-9C97-A14B-B065-7D48752B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BE3BA2-CFD9-3E4C-A374-BE4F565E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F693-3DFE-E44C-A6E1-F590AA1F698F}" type="datetimeFigureOut">
              <a:rPr lang="en-US" smtClean="0"/>
              <a:t>5/15/20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ED51D-824E-3A49-8463-8CE64281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9C323-E41A-B649-9604-A72A6DDB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1CB3-4590-8645-9DF3-C7F43C8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1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CCF30F-6AC7-F745-82FF-1FEC823D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F693-3DFE-E44C-A6E1-F590AA1F698F}" type="datetimeFigureOut">
              <a:rPr lang="en-US" smtClean="0"/>
              <a:t>5/15/20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74F811-E69C-F645-B02C-0B9A8530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5F2C1-62BF-814C-B399-7E50BBE4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1CB3-4590-8645-9DF3-C7F43C8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2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E1F9-76BC-234B-8313-45AD966D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29910-077E-D24E-9A1B-1AE82636D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35CB8-FACA-9144-9347-B937AB012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4C5B5-35F6-B441-86F2-715D8216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F693-3DFE-E44C-A6E1-F590AA1F698F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359F6-E1EB-714E-AA5A-9A87CA3D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E38C2-4BD0-3E44-9BCC-18C38974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1CB3-4590-8645-9DF3-C7F43C8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4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8481-0D25-B94D-9DD6-D4FD87CD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BA8DC-4089-2E4C-B199-6979C6185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02AA1-E6CC-A040-9008-BC00F4964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56424-7E4A-F14E-9AB5-01137E36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F693-3DFE-E44C-A6E1-F590AA1F698F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01A9D-231A-0046-AF42-4C94CF7B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8C878-7CEB-CA44-ADB3-25366CB7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1CB3-4590-8645-9DF3-C7F43C8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076EF-7265-5B4E-A76C-FB60F93B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D9789-CA6B-4240-A197-8F781FE09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0047F-385E-2745-9DA5-DD5A4A2C5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EF693-3DFE-E44C-A6E1-F590AA1F698F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3B5C4-6D3C-2147-8FA9-4329B482A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7CF15-B4C1-7C4F-B668-920765FFB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1CB3-4590-8645-9DF3-C7F43C8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1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71A5A3-0ADB-3A4B-B1AB-2A0014F6A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082" y="215153"/>
            <a:ext cx="11761694" cy="6472517"/>
          </a:xfrm>
        </p:spPr>
        <p:txBody>
          <a:bodyPr anchor="ctr"/>
          <a:lstStyle/>
          <a:p>
            <a:r>
              <a:rPr lang="en-US" dirty="0"/>
              <a:t>Performance of </a:t>
            </a:r>
            <a:r>
              <a:rPr lang="en-US" dirty="0" err="1"/>
              <a:t>Gemss</a:t>
            </a:r>
            <a:r>
              <a:rPr lang="en-US" dirty="0"/>
              <a:t> in TLS, IKE2 and SSH</a:t>
            </a:r>
          </a:p>
          <a:p>
            <a:r>
              <a:rPr lang="en-US" dirty="0"/>
              <a:t>By Quynh Dang</a:t>
            </a:r>
          </a:p>
          <a:p>
            <a:r>
              <a:rPr lang="en-US" dirty="0"/>
              <a:t>CSD/ITL/NIST</a:t>
            </a:r>
          </a:p>
          <a:p>
            <a:r>
              <a:rPr lang="en-US" dirty="0"/>
              <a:t>For internal use only.</a:t>
            </a:r>
          </a:p>
          <a:p>
            <a:r>
              <a:rPr lang="en-US"/>
              <a:t>May 15</a:t>
            </a:r>
            <a:r>
              <a:rPr lang="en-US" baseline="30000"/>
              <a:t>th</a:t>
            </a:r>
            <a:r>
              <a:rPr lang="en-US"/>
              <a:t> 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0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1CF21-602B-784E-ACBC-60DF88E5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9" y="82197"/>
            <a:ext cx="10515600" cy="1325563"/>
          </a:xfrm>
        </p:spPr>
        <p:txBody>
          <a:bodyPr/>
          <a:lstStyle/>
          <a:p>
            <a:r>
              <a:rPr lang="en-US" dirty="0"/>
              <a:t>What Happens When We Go To Level 5*?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9DB789-436F-6E49-8054-D4C5DCFF17F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1399" y="1490870"/>
          <a:ext cx="9434441" cy="4313582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3263041">
                  <a:extLst>
                    <a:ext uri="{9D8B030D-6E8A-4147-A177-3AD203B41FA5}">
                      <a16:colId xmlns:a16="http://schemas.microsoft.com/office/drawing/2014/main" val="4222016214"/>
                    </a:ext>
                  </a:extLst>
                </a:gridCol>
                <a:gridCol w="1542850">
                  <a:extLst>
                    <a:ext uri="{9D8B030D-6E8A-4147-A177-3AD203B41FA5}">
                      <a16:colId xmlns:a16="http://schemas.microsoft.com/office/drawing/2014/main" val="1233783881"/>
                    </a:ext>
                  </a:extLst>
                </a:gridCol>
                <a:gridCol w="1542850">
                  <a:extLst>
                    <a:ext uri="{9D8B030D-6E8A-4147-A177-3AD203B41FA5}">
                      <a16:colId xmlns:a16="http://schemas.microsoft.com/office/drawing/2014/main" val="1033479624"/>
                    </a:ext>
                  </a:extLst>
                </a:gridCol>
                <a:gridCol w="1542850">
                  <a:extLst>
                    <a:ext uri="{9D8B030D-6E8A-4147-A177-3AD203B41FA5}">
                      <a16:colId xmlns:a16="http://schemas.microsoft.com/office/drawing/2014/main" val="1375896323"/>
                    </a:ext>
                  </a:extLst>
                </a:gridCol>
                <a:gridCol w="1542850">
                  <a:extLst>
                    <a:ext uri="{9D8B030D-6E8A-4147-A177-3AD203B41FA5}">
                      <a16:colId xmlns:a16="http://schemas.microsoft.com/office/drawing/2014/main" val="3651185584"/>
                    </a:ext>
                  </a:extLst>
                </a:gridCol>
              </a:tblGrid>
              <a:tr h="616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scheme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>
                          <a:effectLst/>
                        </a:rPr>
                        <a:t>sk</a:t>
                      </a:r>
                      <a:r>
                        <a:rPr lang="en-US" sz="2400" b="1" u="none" strike="noStrike" dirty="0">
                          <a:effectLst/>
                        </a:rPr>
                        <a:t> size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pk size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sig size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>
                          <a:effectLst/>
                        </a:rPr>
                        <a:t>pk+sig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42131"/>
                  </a:ext>
                </a:extLst>
              </a:tr>
              <a:tr h="616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dilithium4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1679722"/>
                  </a:ext>
                </a:extLst>
              </a:tr>
              <a:tr h="616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falcon1024dyn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499308"/>
                  </a:ext>
                </a:extLst>
              </a:tr>
              <a:tr h="616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gemss256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42.7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1877.0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938.5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1251102"/>
                  </a:ext>
                </a:extLst>
              </a:tr>
              <a:tr h="616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picnicl5fs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33.4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8861159"/>
                  </a:ext>
                </a:extLst>
              </a:tr>
              <a:tr h="616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rainbow6a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464.6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703.8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351.9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0510077"/>
                  </a:ext>
                </a:extLst>
              </a:tr>
              <a:tr h="616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sphincsf256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25.6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12.8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42506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425970-DFFA-114D-A8F9-9B8F88DC304B}"/>
              </a:ext>
            </a:extLst>
          </p:cNvPr>
          <p:cNvSpPr txBox="1"/>
          <p:nvPr/>
        </p:nvSpPr>
        <p:spPr>
          <a:xfrm>
            <a:off x="1041399" y="6031210"/>
            <a:ext cx="31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 Compared to 16K RSA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3087B7-5B93-FF48-9B50-35BC280C5CC8}"/>
              </a:ext>
            </a:extLst>
          </p:cNvPr>
          <p:cNvSpPr txBox="1"/>
          <p:nvPr/>
        </p:nvSpPr>
        <p:spPr>
          <a:xfrm>
            <a:off x="10829365" y="1255059"/>
            <a:ext cx="986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John’s talk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7A9F0-5D0C-054E-AEE1-644CFAA8B131}"/>
              </a:ext>
            </a:extLst>
          </p:cNvPr>
          <p:cNvSpPr txBox="1"/>
          <p:nvPr/>
        </p:nvSpPr>
        <p:spPr>
          <a:xfrm>
            <a:off x="4167063" y="5804452"/>
            <a:ext cx="802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differences get bigger at higher security levels. </a:t>
            </a:r>
          </a:p>
        </p:txBody>
      </p:sp>
    </p:spTree>
    <p:extLst>
      <p:ext uri="{BB962C8B-B14F-4D97-AF65-F5344CB8AC3E}">
        <p14:creationId xmlns:p14="http://schemas.microsoft.com/office/powerpoint/2010/main" val="267559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71A5A3-0ADB-3A4B-B1AB-2A0014F6A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082" y="215153"/>
            <a:ext cx="11761694" cy="6472517"/>
          </a:xfrm>
        </p:spPr>
        <p:txBody>
          <a:bodyPr anchor="t"/>
          <a:lstStyle/>
          <a:p>
            <a:pPr algn="l"/>
            <a:endParaRPr lang="en-US" dirty="0"/>
          </a:p>
          <a:p>
            <a:pPr algn="l"/>
            <a:r>
              <a:rPr lang="en-US" b="1" dirty="0"/>
              <a:t>Gemss128’s public key is about 2.74 times bigger than Rainbow1a’s public key. </a:t>
            </a:r>
          </a:p>
          <a:p>
            <a:pPr algn="l"/>
            <a:r>
              <a:rPr lang="en-US" b="1" dirty="0"/>
              <a:t>- It has worse performance impacts for TLS, IKE2/</a:t>
            </a:r>
            <a:r>
              <a:rPr lang="en-US" b="1" dirty="0" err="1"/>
              <a:t>Ipsec</a:t>
            </a:r>
            <a:r>
              <a:rPr lang="en-US" b="1" dirty="0"/>
              <a:t> and SSH than Rainbow does. </a:t>
            </a:r>
          </a:p>
          <a:p>
            <a:pPr algn="l"/>
            <a:r>
              <a:rPr lang="en-US" b="1" dirty="0"/>
              <a:t>- But, the protocols can work with the same changes as suggested in the Rainbow’s talk. 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Gemss128’s private key is about 9 times smaller than Rainbow1a’s private key. </a:t>
            </a:r>
          </a:p>
          <a:p>
            <a:pPr algn="l"/>
            <a:r>
              <a:rPr lang="en-US" b="1" dirty="0"/>
              <a:t>-This fact helps constrained devices; it requires less space/memory to hold the private key. 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Gemss128’s signature is about ½ of Rainbow1a’s signature. </a:t>
            </a:r>
          </a:p>
          <a:p>
            <a:pPr algn="l"/>
            <a:r>
              <a:rPr lang="en-US" b="1" dirty="0"/>
              <a:t>-Rainbow1a’s signature is very small. Therefore, this size improvement would not help much in practice. </a:t>
            </a:r>
          </a:p>
          <a:p>
            <a:pPr algn="l"/>
            <a:endParaRPr lang="en-US" b="1" dirty="0"/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Remark: Over all impacts of the public key, private key and signature sizes: Rainbow has better performance than </a:t>
            </a:r>
            <a:r>
              <a:rPr lang="en-US" b="1" dirty="0" err="1">
                <a:solidFill>
                  <a:srgbClr val="FF0000"/>
                </a:solidFill>
              </a:rPr>
              <a:t>Gemss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271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71A5A3-0ADB-3A4B-B1AB-2A0014F6A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082" y="215153"/>
            <a:ext cx="11761694" cy="6472517"/>
          </a:xfrm>
        </p:spPr>
        <p:txBody>
          <a:bodyPr anchor="ctr"/>
          <a:lstStyle/>
          <a:p>
            <a:pPr algn="l"/>
            <a:endParaRPr lang="en-US" dirty="0"/>
          </a:p>
          <a:p>
            <a:pPr algn="l"/>
            <a:r>
              <a:rPr lang="en-US" b="1" dirty="0"/>
              <a:t>Performance of </a:t>
            </a:r>
            <a:r>
              <a:rPr lang="en-US" b="1" dirty="0" err="1"/>
              <a:t>Gemss</a:t>
            </a:r>
            <a:r>
              <a:rPr lang="en-US" b="1" dirty="0"/>
              <a:t>: key generation, signing and verifying  compared with Rainbow.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7B89-E072-634B-BA84-785B9D7E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0" y="153090"/>
            <a:ext cx="10770705" cy="1325563"/>
          </a:xfrm>
        </p:spPr>
        <p:txBody>
          <a:bodyPr/>
          <a:lstStyle/>
          <a:p>
            <a:r>
              <a:rPr lang="en-US" dirty="0"/>
              <a:t>Performance on Intel/AMD Desktop Machines*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C6AC76-FBA0-694A-B684-03E23A7906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308652"/>
          <a:ext cx="10515601" cy="4919868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3571713">
                  <a:extLst>
                    <a:ext uri="{9D8B030D-6E8A-4147-A177-3AD203B41FA5}">
                      <a16:colId xmlns:a16="http://schemas.microsoft.com/office/drawing/2014/main" val="3029479688"/>
                    </a:ext>
                  </a:extLst>
                </a:gridCol>
                <a:gridCol w="1735972">
                  <a:extLst>
                    <a:ext uri="{9D8B030D-6E8A-4147-A177-3AD203B41FA5}">
                      <a16:colId xmlns:a16="http://schemas.microsoft.com/office/drawing/2014/main" val="716977505"/>
                    </a:ext>
                  </a:extLst>
                </a:gridCol>
                <a:gridCol w="1735972">
                  <a:extLst>
                    <a:ext uri="{9D8B030D-6E8A-4147-A177-3AD203B41FA5}">
                      <a16:colId xmlns:a16="http://schemas.microsoft.com/office/drawing/2014/main" val="3010785194"/>
                    </a:ext>
                  </a:extLst>
                </a:gridCol>
                <a:gridCol w="1735972">
                  <a:extLst>
                    <a:ext uri="{9D8B030D-6E8A-4147-A177-3AD203B41FA5}">
                      <a16:colId xmlns:a16="http://schemas.microsoft.com/office/drawing/2014/main" val="2737015609"/>
                    </a:ext>
                  </a:extLst>
                </a:gridCol>
                <a:gridCol w="1735972">
                  <a:extLst>
                    <a:ext uri="{9D8B030D-6E8A-4147-A177-3AD203B41FA5}">
                      <a16:colId xmlns:a16="http://schemas.microsoft.com/office/drawing/2014/main" val="4065599392"/>
                    </a:ext>
                  </a:extLst>
                </a:gridCol>
              </a:tblGrid>
              <a:tr h="409989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8525865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scheme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keygen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sign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verify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>
                          <a:effectLst/>
                        </a:rPr>
                        <a:t>sign+verify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8470618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dilithium2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11.5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1503185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falcon512dyn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363.9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15.0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474943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falcon512tree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362.3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7275907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gemss128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5831.4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51984.3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11862.0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992052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bluegemss128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6684.5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10282.8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37.5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2372.3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2227530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redgemss128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4842.4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223.4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35.4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41571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picnicl1fs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133.5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32.4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55.4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3237824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rainbow1a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19678.3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29355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SPHINCS128-f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57.6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1744.1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29.8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420.4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298344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SHPINCS128-s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1843.4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27387.5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12.4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6250.8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50155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D4E7199-708A-A34B-8035-3BD8465D96F0}"/>
              </a:ext>
            </a:extLst>
          </p:cNvPr>
          <p:cNvSpPr txBox="1"/>
          <p:nvPr/>
        </p:nvSpPr>
        <p:spPr>
          <a:xfrm>
            <a:off x="821637" y="6387549"/>
            <a:ext cx="296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Averaged from 37 machines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A005B-6FC1-FB45-8D3F-F41862E031F1}"/>
              </a:ext>
            </a:extLst>
          </p:cNvPr>
          <p:cNvSpPr txBox="1"/>
          <p:nvPr/>
        </p:nvSpPr>
        <p:spPr>
          <a:xfrm>
            <a:off x="8803341" y="153090"/>
            <a:ext cx="184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John’s talk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8A4F3-1081-7447-B371-819C6F7ED56D}"/>
              </a:ext>
            </a:extLst>
          </p:cNvPr>
          <p:cNvSpPr txBox="1"/>
          <p:nvPr/>
        </p:nvSpPr>
        <p:spPr>
          <a:xfrm>
            <a:off x="4100945" y="6228520"/>
            <a:ext cx="654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Much better keygen than rainbow, but a lot worse for sign/verify which is way more important than key gen. </a:t>
            </a:r>
          </a:p>
        </p:txBody>
      </p:sp>
    </p:spTree>
    <p:extLst>
      <p:ext uri="{BB962C8B-B14F-4D97-AF65-F5344CB8AC3E}">
        <p14:creationId xmlns:p14="http://schemas.microsoft.com/office/powerpoint/2010/main" val="1316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71A5A3-0ADB-3A4B-B1AB-2A0014F6A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082" y="215153"/>
            <a:ext cx="11761694" cy="6472517"/>
          </a:xfrm>
        </p:spPr>
        <p:txBody>
          <a:bodyPr anchor="t"/>
          <a:lstStyle/>
          <a:p>
            <a:pPr algn="l"/>
            <a:endParaRPr lang="en-US" dirty="0"/>
          </a:p>
          <a:p>
            <a:pPr algn="l"/>
            <a:r>
              <a:rPr lang="en-US" dirty="0" err="1"/>
              <a:t>Gemss’s</a:t>
            </a:r>
            <a:r>
              <a:rPr lang="en-US" dirty="0"/>
              <a:t> key generation is about 4 times faster than Rainbow at level 1 security. </a:t>
            </a:r>
          </a:p>
          <a:p>
            <a:pPr algn="l"/>
            <a:r>
              <a:rPr lang="en-US" dirty="0"/>
              <a:t>-This is not significantly important because key pair is not generated regularly. 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Gemss’s</a:t>
            </a:r>
            <a:r>
              <a:rPr lang="en-US" dirty="0"/>
              <a:t> signing and verifying operations are orders of magnitudes slower than Rainbow’s.</a:t>
            </a:r>
          </a:p>
          <a:p>
            <a:pPr algn="l"/>
            <a:r>
              <a:rPr lang="en-US" dirty="0"/>
              <a:t>–Signing and verifying have much more impacts than key generation.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Remark: Rainbow has much better performance than </a:t>
            </a:r>
            <a:r>
              <a:rPr lang="en-US" dirty="0" err="1">
                <a:solidFill>
                  <a:srgbClr val="FF0000"/>
                </a:solidFill>
              </a:rPr>
              <a:t>Gemss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2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71A5A3-0ADB-3A4B-B1AB-2A0014F6A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082" y="215153"/>
            <a:ext cx="11761694" cy="6472517"/>
          </a:xfrm>
        </p:spPr>
        <p:txBody>
          <a:bodyPr anchor="t">
            <a:normAutofit/>
          </a:bodyPr>
          <a:lstStyle/>
          <a:p>
            <a:r>
              <a:rPr lang="en-US" b="1" dirty="0"/>
              <a:t>Outline of this talk.</a:t>
            </a:r>
          </a:p>
          <a:p>
            <a:pPr algn="l"/>
            <a:endParaRPr lang="en-US" dirty="0"/>
          </a:p>
          <a:p>
            <a:pPr marL="457200" indent="-457200" algn="l">
              <a:buAutoNum type="arabicParenR"/>
            </a:pPr>
            <a:r>
              <a:rPr lang="en-US" dirty="0"/>
              <a:t>Performance Overview of </a:t>
            </a:r>
            <a:r>
              <a:rPr lang="en-US" dirty="0" err="1"/>
              <a:t>Gemss</a:t>
            </a:r>
            <a:endParaRPr lang="en-US" dirty="0"/>
          </a:p>
          <a:p>
            <a:pPr marL="457200" indent="-457200" algn="l">
              <a:buAutoNum type="arabicParenR"/>
            </a:pPr>
            <a:r>
              <a:rPr lang="en-US" dirty="0"/>
              <a:t>Performance of </a:t>
            </a:r>
            <a:r>
              <a:rPr lang="en-US" dirty="0" err="1"/>
              <a:t>Gemss</a:t>
            </a:r>
            <a:r>
              <a:rPr lang="en-US" dirty="0"/>
              <a:t>: its public key, private key and signature sizes, compared with Rainbow.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US" dirty="0"/>
              <a:t>Performance of </a:t>
            </a:r>
            <a:r>
              <a:rPr lang="en-US" dirty="0" err="1"/>
              <a:t>Gemss</a:t>
            </a:r>
            <a:r>
              <a:rPr lang="en-US" dirty="0"/>
              <a:t>: its key generation, signing and verifying, compared with Rainbow.</a:t>
            </a:r>
          </a:p>
          <a:p>
            <a:pPr algn="l"/>
            <a:r>
              <a:rPr lang="en-US" dirty="0"/>
              <a:t>4) Conclusion/remarks. </a:t>
            </a:r>
          </a:p>
        </p:txBody>
      </p:sp>
    </p:spTree>
    <p:extLst>
      <p:ext uri="{BB962C8B-B14F-4D97-AF65-F5344CB8AC3E}">
        <p14:creationId xmlns:p14="http://schemas.microsoft.com/office/powerpoint/2010/main" val="157469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71A5A3-0ADB-3A4B-B1AB-2A0014F6A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082" y="215153"/>
            <a:ext cx="11761694" cy="6472517"/>
          </a:xfrm>
        </p:spPr>
        <p:txBody>
          <a:bodyPr anchor="ctr"/>
          <a:lstStyle/>
          <a:p>
            <a:pPr algn="l"/>
            <a:r>
              <a:rPr lang="en-US" b="1" dirty="0"/>
              <a:t>                                                Performance Overview of </a:t>
            </a:r>
            <a:r>
              <a:rPr lang="en-US" b="1" dirty="0" err="1"/>
              <a:t>Gemss</a:t>
            </a:r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3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71A5A3-0ADB-3A4B-B1AB-2A0014F6A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082" y="215153"/>
            <a:ext cx="11761694" cy="6472517"/>
          </a:xfrm>
        </p:spPr>
        <p:txBody>
          <a:bodyPr anchor="t"/>
          <a:lstStyle/>
          <a:p>
            <a:pPr algn="l"/>
            <a:r>
              <a:rPr lang="en-US" b="1" dirty="0"/>
              <a:t>                                           Performance Overview of </a:t>
            </a:r>
            <a:r>
              <a:rPr lang="en-US" b="1" dirty="0" err="1"/>
              <a:t>Gemss</a:t>
            </a:r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7A642-007A-3648-B0F6-7C19DBE7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8" y="735106"/>
            <a:ext cx="11761694" cy="4213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9900E6-8502-AB44-9B21-96DCD9FB4F41}"/>
              </a:ext>
            </a:extLst>
          </p:cNvPr>
          <p:cNvSpPr txBox="1"/>
          <p:nvPr/>
        </p:nvSpPr>
        <p:spPr>
          <a:xfrm>
            <a:off x="1205345" y="5264095"/>
            <a:ext cx="852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RedGeMSS</a:t>
            </a:r>
            <a:r>
              <a:rPr lang="en-US" sz="2400" dirty="0">
                <a:solidFill>
                  <a:srgbClr val="FF0000"/>
                </a:solidFill>
              </a:rPr>
              <a:t> has a bit larger public key than </a:t>
            </a:r>
            <a:r>
              <a:rPr lang="en-US" sz="2400" dirty="0" err="1">
                <a:solidFill>
                  <a:srgbClr val="FF0000"/>
                </a:solidFill>
              </a:rPr>
              <a:t>GeMSS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1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71A5A3-0ADB-3A4B-B1AB-2A0014F6A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082" y="215153"/>
            <a:ext cx="11761694" cy="6472517"/>
          </a:xfrm>
        </p:spPr>
        <p:txBody>
          <a:bodyPr anchor="t"/>
          <a:lstStyle/>
          <a:p>
            <a:pPr algn="l"/>
            <a:r>
              <a:rPr lang="en-US" b="1" dirty="0"/>
              <a:t>                                           Performance Overview of </a:t>
            </a:r>
            <a:r>
              <a:rPr lang="en-US" b="1" dirty="0" err="1"/>
              <a:t>Gemss</a:t>
            </a:r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7A642-007A-3648-B0F6-7C19DBE7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8" y="735106"/>
            <a:ext cx="11761694" cy="4213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E7126B-0748-DF4C-9E51-084DA6054BD5}"/>
              </a:ext>
            </a:extLst>
          </p:cNvPr>
          <p:cNvSpPr txBox="1"/>
          <p:nvPr/>
        </p:nvSpPr>
        <p:spPr>
          <a:xfrm>
            <a:off x="233082" y="4948517"/>
            <a:ext cx="1176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>
                <a:solidFill>
                  <a:srgbClr val="FF0000"/>
                </a:solidFill>
              </a:rPr>
              <a:t>Public keys are gigantic     -Private keys are big (better than Rainbow’s)   -Signatures are small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288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71A5A3-0ADB-3A4B-B1AB-2A0014F6A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082" y="215153"/>
            <a:ext cx="11761694" cy="6472517"/>
          </a:xfrm>
        </p:spPr>
        <p:txBody>
          <a:bodyPr anchor="t"/>
          <a:lstStyle/>
          <a:p>
            <a:pPr algn="l"/>
            <a:r>
              <a:rPr lang="en-US" b="1" dirty="0"/>
              <a:t>                                           Performance Overview of </a:t>
            </a:r>
            <a:r>
              <a:rPr lang="en-US" b="1" dirty="0" err="1"/>
              <a:t>Gemss</a:t>
            </a:r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A39C8-5478-AA40-8355-1FB2DBBF3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" y="645459"/>
            <a:ext cx="11725836" cy="4195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FA398F-A01C-D942-B2C7-7BADC6624E89}"/>
              </a:ext>
            </a:extLst>
          </p:cNvPr>
          <p:cNvSpPr txBox="1"/>
          <p:nvPr/>
        </p:nvSpPr>
        <p:spPr>
          <a:xfrm>
            <a:off x="233082" y="5056094"/>
            <a:ext cx="1172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Signing is very slow except </a:t>
            </a:r>
            <a:r>
              <a:rPr lang="en-US" sz="2800" dirty="0" err="1">
                <a:solidFill>
                  <a:srgbClr val="FF0000"/>
                </a:solidFill>
              </a:rPr>
              <a:t>RedGeMSS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55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71A5A3-0ADB-3A4B-B1AB-2A0014F6A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082" y="215153"/>
            <a:ext cx="11761694" cy="6472517"/>
          </a:xfrm>
        </p:spPr>
        <p:txBody>
          <a:bodyPr anchor="ctr"/>
          <a:lstStyle/>
          <a:p>
            <a:pPr algn="l"/>
            <a:endParaRPr lang="en-US" dirty="0"/>
          </a:p>
          <a:p>
            <a:pPr algn="l"/>
            <a:r>
              <a:rPr lang="en-US" b="1" dirty="0"/>
              <a:t>Performance of </a:t>
            </a:r>
            <a:r>
              <a:rPr lang="en-US" b="1" dirty="0" err="1"/>
              <a:t>Gemss</a:t>
            </a:r>
            <a:r>
              <a:rPr lang="en-US" b="1" dirty="0"/>
              <a:t>: its public key, private key and signature sizes compared with Rainbow.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2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7D26-9564-CD44-869B-2B7E7093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47" y="109770"/>
            <a:ext cx="10515600" cy="1325563"/>
          </a:xfrm>
        </p:spPr>
        <p:txBody>
          <a:bodyPr/>
          <a:lstStyle/>
          <a:p>
            <a:r>
              <a:rPr lang="en-US" i="1" dirty="0"/>
              <a:t>Comparing with RSA*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EEEF18-6B48-B543-84DC-6D82CCC3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1177" y="1058445"/>
            <a:ext cx="2893276" cy="6101459"/>
          </a:xfrm>
        </p:spPr>
        <p:txBody>
          <a:bodyPr>
            <a:normAutofit/>
          </a:bodyPr>
          <a:lstStyle/>
          <a:p>
            <a:r>
              <a:rPr lang="en-US" sz="2400" dirty="0"/>
              <a:t>SK size matters for implementations</a:t>
            </a:r>
          </a:p>
          <a:p>
            <a:endParaRPr lang="en-US" sz="2400" dirty="0"/>
          </a:p>
          <a:p>
            <a:r>
              <a:rPr lang="en-US" sz="2400" dirty="0"/>
              <a:t>All applications care about sig size</a:t>
            </a:r>
          </a:p>
          <a:p>
            <a:endParaRPr lang="en-US" sz="2400" dirty="0"/>
          </a:p>
          <a:p>
            <a:r>
              <a:rPr lang="en-US" sz="2400" dirty="0"/>
              <a:t>Most care about PK </a:t>
            </a:r>
          </a:p>
          <a:p>
            <a:endParaRPr lang="en-US" sz="2400" dirty="0"/>
          </a:p>
          <a:p>
            <a:r>
              <a:rPr lang="en-US" sz="2400" dirty="0"/>
              <a:t>Cert chains care about </a:t>
            </a:r>
            <a:r>
              <a:rPr lang="en-US" sz="2400" dirty="0" err="1"/>
              <a:t>PK+sig</a:t>
            </a: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C6D535-B350-414B-9BF3-2EC36C5FA5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7546" y="1113183"/>
          <a:ext cx="8446738" cy="4797289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2921430">
                  <a:extLst>
                    <a:ext uri="{9D8B030D-6E8A-4147-A177-3AD203B41FA5}">
                      <a16:colId xmlns:a16="http://schemas.microsoft.com/office/drawing/2014/main" val="1797343945"/>
                    </a:ext>
                  </a:extLst>
                </a:gridCol>
                <a:gridCol w="1381327">
                  <a:extLst>
                    <a:ext uri="{9D8B030D-6E8A-4147-A177-3AD203B41FA5}">
                      <a16:colId xmlns:a16="http://schemas.microsoft.com/office/drawing/2014/main" val="3340880242"/>
                    </a:ext>
                  </a:extLst>
                </a:gridCol>
                <a:gridCol w="1381327">
                  <a:extLst>
                    <a:ext uri="{9D8B030D-6E8A-4147-A177-3AD203B41FA5}">
                      <a16:colId xmlns:a16="http://schemas.microsoft.com/office/drawing/2014/main" val="3398775529"/>
                    </a:ext>
                  </a:extLst>
                </a:gridCol>
                <a:gridCol w="1381327">
                  <a:extLst>
                    <a:ext uri="{9D8B030D-6E8A-4147-A177-3AD203B41FA5}">
                      <a16:colId xmlns:a16="http://schemas.microsoft.com/office/drawing/2014/main" val="969025293"/>
                    </a:ext>
                  </a:extLst>
                </a:gridCol>
                <a:gridCol w="1381327">
                  <a:extLst>
                    <a:ext uri="{9D8B030D-6E8A-4147-A177-3AD203B41FA5}">
                      <a16:colId xmlns:a16="http://schemas.microsoft.com/office/drawing/2014/main" val="3746415661"/>
                    </a:ext>
                  </a:extLst>
                </a:gridCol>
              </a:tblGrid>
              <a:tr h="665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scheme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>
                          <a:effectLst/>
                        </a:rPr>
                        <a:t>sk</a:t>
                      </a:r>
                      <a:r>
                        <a:rPr lang="en-US" sz="2400" b="1" u="none" strike="noStrike" dirty="0">
                          <a:effectLst/>
                        </a:rPr>
                        <a:t> size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pk size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sig size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pk + sig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7447510"/>
                  </a:ext>
                </a:extLst>
              </a:tr>
              <a:tr h="6886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dilithium2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310356"/>
                  </a:ext>
                </a:extLst>
              </a:tr>
              <a:tr h="6886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falcon512dyn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1770728"/>
                  </a:ext>
                </a:extLst>
              </a:tr>
              <a:tr h="6886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gemss128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37.8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1087.0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1087.1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449365"/>
                  </a:ext>
                </a:extLst>
              </a:tr>
              <a:tr h="6886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picnic2l1fs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32.0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32.1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7738033"/>
                  </a:ext>
                </a:extLst>
              </a:tr>
              <a:tr h="6886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rainbow1a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261.0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396.1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396.3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1804953"/>
                  </a:ext>
                </a:extLst>
              </a:tr>
              <a:tr h="6886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sphincsf128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44.2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78310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D78A12-950E-764B-8990-1A734C827217}"/>
              </a:ext>
            </a:extLst>
          </p:cNvPr>
          <p:cNvSpPr txBox="1"/>
          <p:nvPr/>
        </p:nvSpPr>
        <p:spPr>
          <a:xfrm>
            <a:off x="6334539" y="689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9F0BB-DEC6-D640-A608-89B13EFCE5BE}"/>
              </a:ext>
            </a:extLst>
          </p:cNvPr>
          <p:cNvSpPr txBox="1"/>
          <p:nvPr/>
        </p:nvSpPr>
        <p:spPr>
          <a:xfrm>
            <a:off x="347546" y="6188765"/>
            <a:ext cx="6204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*Sizes in terms of 3K RSA key and signature sizes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5792F-614F-0A4D-A900-017280481490}"/>
              </a:ext>
            </a:extLst>
          </p:cNvPr>
          <p:cNvSpPr txBox="1"/>
          <p:nvPr/>
        </p:nvSpPr>
        <p:spPr>
          <a:xfrm>
            <a:off x="5952565" y="109770"/>
            <a:ext cx="441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John’s talk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BECA9-5495-C343-8AF8-42593386279A}"/>
              </a:ext>
            </a:extLst>
          </p:cNvPr>
          <p:cNvSpPr txBox="1"/>
          <p:nvPr/>
        </p:nvSpPr>
        <p:spPr>
          <a:xfrm>
            <a:off x="6773767" y="6212816"/>
            <a:ext cx="507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About 2.74 times larger than rainbow. </a:t>
            </a:r>
          </a:p>
        </p:txBody>
      </p:sp>
    </p:spTree>
    <p:extLst>
      <p:ext uri="{BB962C8B-B14F-4D97-AF65-F5344CB8AC3E}">
        <p14:creationId xmlns:p14="http://schemas.microsoft.com/office/powerpoint/2010/main" val="263398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71A5A3-0ADB-3A4B-B1AB-2A0014F6A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082" y="215153"/>
            <a:ext cx="11761694" cy="6472517"/>
          </a:xfrm>
        </p:spPr>
        <p:txBody>
          <a:bodyPr anchor="t"/>
          <a:lstStyle/>
          <a:p>
            <a:pPr algn="l"/>
            <a:endParaRPr lang="en-US" dirty="0"/>
          </a:p>
          <a:p>
            <a:pPr algn="l"/>
            <a:r>
              <a:rPr lang="en-US" b="1" dirty="0"/>
              <a:t>Gemss128’s public key is about 2.74 times bigger than Rainbow1a’s public key. </a:t>
            </a:r>
          </a:p>
          <a:p>
            <a:pPr algn="l"/>
            <a:r>
              <a:rPr lang="en-US" b="1" dirty="0"/>
              <a:t>- It has much worse performance impacts for TLS, IKE2/</a:t>
            </a:r>
            <a:r>
              <a:rPr lang="en-US" b="1" dirty="0" err="1"/>
              <a:t>Ipsec</a:t>
            </a:r>
            <a:r>
              <a:rPr lang="en-US" b="1" dirty="0"/>
              <a:t> and SSH than Rainbow does. </a:t>
            </a:r>
          </a:p>
          <a:p>
            <a:pPr algn="l"/>
            <a:r>
              <a:rPr lang="en-US" b="1" dirty="0"/>
              <a:t>- But, the protocols can work with the same changes as suggested in the Rainbow’s talk. 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Gemss128’s private key is about 9 times smaller than Rainbow1a’s private key. </a:t>
            </a:r>
          </a:p>
          <a:p>
            <a:pPr algn="l"/>
            <a:r>
              <a:rPr lang="en-US" b="1" dirty="0"/>
              <a:t>-This fact helps some constrained devices; it requires less space/memory to hold the private key. 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Gemss128’s signature is about ½ of Rainbow1a’s signature. </a:t>
            </a:r>
          </a:p>
          <a:p>
            <a:pPr algn="l"/>
            <a:r>
              <a:rPr lang="en-US" b="1" dirty="0"/>
              <a:t>-Rainbow1a’s signature is very small. Therefore, this size improvement would not help much in practice. 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2233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83AA1B-E1F3-4018-B375-F98A6BEFF073}"/>
</file>

<file path=customXml/itemProps2.xml><?xml version="1.0" encoding="utf-8"?>
<ds:datastoreItem xmlns:ds="http://schemas.openxmlformats.org/officeDocument/2006/customXml" ds:itemID="{C2530831-80C6-46CF-B533-AFA905C6E53D}"/>
</file>

<file path=customXml/itemProps3.xml><?xml version="1.0" encoding="utf-8"?>
<ds:datastoreItem xmlns:ds="http://schemas.openxmlformats.org/officeDocument/2006/customXml" ds:itemID="{A83928C1-0E0F-423F-9E52-8283F2308A3B}"/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718</Words>
  <Application>Microsoft Macintosh PowerPoint</Application>
  <PresentationFormat>Widescreen</PresentationFormat>
  <Paragraphs>201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Comparing with RSA*</vt:lpstr>
      <vt:lpstr>PowerPoint Presentation</vt:lpstr>
      <vt:lpstr>What Happens When We Go To Level 5*?</vt:lpstr>
      <vt:lpstr>PowerPoint Presentation</vt:lpstr>
      <vt:lpstr>PowerPoint Presentation</vt:lpstr>
      <vt:lpstr>Performance on Intel/AMD Desktop Machines*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Dang, Quynh H. (Fed)</dc:creator>
  <cp:lastModifiedBy>Dang, Quynh H. (Fed)</cp:lastModifiedBy>
  <cp:revision>60</cp:revision>
  <dcterms:created xsi:type="dcterms:W3CDTF">2020-04-29T13:17:24Z</dcterms:created>
  <dcterms:modified xsi:type="dcterms:W3CDTF">2020-05-15T12:55:59Z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